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20" r:id="rId3"/>
    <p:sldId id="309" r:id="rId4"/>
    <p:sldId id="307" r:id="rId5"/>
    <p:sldId id="303" r:id="rId6"/>
    <p:sldId id="262" r:id="rId7"/>
    <p:sldId id="318" r:id="rId8"/>
    <p:sldId id="310" r:id="rId9"/>
    <p:sldId id="295" r:id="rId10"/>
    <p:sldId id="296" r:id="rId11"/>
    <p:sldId id="311" r:id="rId12"/>
    <p:sldId id="312" r:id="rId13"/>
    <p:sldId id="314" r:id="rId14"/>
    <p:sldId id="313" r:id="rId15"/>
    <p:sldId id="278" r:id="rId16"/>
    <p:sldId id="304" r:id="rId17"/>
    <p:sldId id="315" r:id="rId18"/>
    <p:sldId id="297" r:id="rId19"/>
    <p:sldId id="317" r:id="rId20"/>
    <p:sldId id="306" r:id="rId21"/>
    <p:sldId id="316" r:id="rId22"/>
    <p:sldId id="302" r:id="rId23"/>
    <p:sldId id="31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94660"/>
  </p:normalViewPr>
  <p:slideViewPr>
    <p:cSldViewPr snapToGrid="0">
      <p:cViewPr>
        <p:scale>
          <a:sx n="75" d="100"/>
          <a:sy n="75" d="100"/>
        </p:scale>
        <p:origin x="6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E7150-1F7E-48F7-892F-CB1C98170394}" type="datetimeFigureOut">
              <a:rPr lang="fr-FR" smtClean="0"/>
              <a:t>15/10/2019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E6D96-9C68-49F2-ADE4-3F6C4B5D1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43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784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As</a:t>
            </a:r>
            <a:r>
              <a:rPr lang="fr-FR" baseline="0" dirty="0" smtClean="0"/>
              <a:t> a conclusion,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sum</a:t>
            </a:r>
            <a:r>
              <a:rPr lang="fr-FR" baseline="0" dirty="0" smtClean="0"/>
              <a:t> 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4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answer</a:t>
            </a:r>
            <a:r>
              <a:rPr lang="fr-FR" dirty="0" smtClean="0"/>
              <a:t> to </a:t>
            </a:r>
            <a:r>
              <a:rPr lang="fr-FR" dirty="0" err="1" smtClean="0"/>
              <a:t>this</a:t>
            </a:r>
            <a:r>
              <a:rPr lang="fr-FR" dirty="0" smtClean="0"/>
              <a:t> question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proceed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four </a:t>
            </a:r>
            <a:r>
              <a:rPr lang="fr-FR" baseline="0" dirty="0" err="1" smtClean="0"/>
              <a:t>steps</a:t>
            </a:r>
            <a:r>
              <a:rPr lang="fr-FR" baseline="0" dirty="0" smtClean="0"/>
              <a:t>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1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 the </a:t>
            </a:r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stuted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defining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theritical</a:t>
            </a:r>
            <a:r>
              <a:rPr lang="fr-FR" baseline="0" dirty="0" smtClean="0"/>
              <a:t> background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8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software </a:t>
            </a:r>
            <a:r>
              <a:rPr lang="fr-FR" dirty="0" err="1" smtClean="0"/>
              <a:t>company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offers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types of </a:t>
            </a:r>
            <a:r>
              <a:rPr lang="fr-FR" baseline="0" dirty="0" err="1" smtClean="0"/>
              <a:t>products</a:t>
            </a:r>
            <a:r>
              <a:rPr lang="fr-FR" baseline="0" dirty="0" smtClean="0"/>
              <a:t>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With</a:t>
            </a:r>
            <a:r>
              <a:rPr lang="fr-FR" dirty="0" smtClean="0"/>
              <a:t> good 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26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Noawadays</a:t>
            </a:r>
            <a:r>
              <a:rPr lang="fr-FR" dirty="0" smtClean="0"/>
              <a:t> data</a:t>
            </a:r>
            <a:r>
              <a:rPr lang="fr-FR" baseline="0" dirty="0" smtClean="0"/>
              <a:t> has a </a:t>
            </a:r>
            <a:r>
              <a:rPr lang="fr-FR" baseline="0" dirty="0" err="1" smtClean="0"/>
              <a:t>big</a:t>
            </a:r>
            <a:r>
              <a:rPr lang="fr-FR" baseline="0" dirty="0" smtClean="0"/>
              <a:t> importance in </a:t>
            </a:r>
            <a:r>
              <a:rPr lang="fr-FR" baseline="0" dirty="0" err="1" smtClean="0"/>
              <a:t>terms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analytics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extracting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knowledge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as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provides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predictive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hapening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hapen</a:t>
            </a:r>
            <a:r>
              <a:rPr lang="fr-FR" baseline="0" dirty="0" smtClean="0"/>
              <a:t> in the future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11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 the </a:t>
            </a:r>
            <a:r>
              <a:rPr lang="fr-FR" dirty="0" err="1" smtClean="0"/>
              <a:t>requirement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to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firs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41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2,500,000</a:t>
            </a:r>
            <a:r>
              <a:rPr lang="fr-FR" baseline="0" dirty="0" smtClean="0"/>
              <a:t> : 11s vs 8s</a:t>
            </a:r>
          </a:p>
          <a:p>
            <a:r>
              <a:rPr lang="fr-FR" baseline="0" dirty="0" smtClean="0"/>
              <a:t>15,000,000 more 2 </a:t>
            </a:r>
            <a:r>
              <a:rPr lang="fr-FR" baseline="0" dirty="0" err="1" smtClean="0"/>
              <a:t>minuts</a:t>
            </a:r>
            <a:r>
              <a:rPr lang="fr-FR" baseline="0" dirty="0" smtClean="0"/>
              <a:t> , 23 sec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19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E6D96-9C68-49F2-ADE4-3F6C4B5D18D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88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3EA0-9CA5-4FA1-AB8E-9B41E719AF1E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681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1138-720F-4117-BD7D-9F643488D73B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88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3D18-2C2B-4D60-863D-46678E00AB1D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177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064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74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06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3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0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0C4D-CA45-4623-8A7C-6C2F5C2B97E1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99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0A6C-6535-49C6-9E77-D63A9A73B0EC}" type="datetime1">
              <a:rPr lang="en-US" smtClean="0"/>
              <a:t>10/15/2019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95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2BB2-670E-4C23-B1F2-676CA03EBB42}" type="datetime1">
              <a:rPr lang="en-US" smtClean="0"/>
              <a:t>10/15/2019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84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140F-8661-4A30-A698-C437806D8F04}" type="datetime1">
              <a:rPr lang="en-US" smtClean="0"/>
              <a:t>10/15/2019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03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C3DA-38FC-4CD3-8ECD-4B3D347C060B}" type="datetime1">
              <a:rPr lang="en-US" smtClean="0"/>
              <a:t>10/15/2019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2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AFDD-F675-4A44-BCA6-13B6D17B3752}" type="datetime1">
              <a:rPr lang="en-US" smtClean="0"/>
              <a:t>10/15/2019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9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6F22-898D-46E2-8450-C3F2E43A69BC}" type="datetime1">
              <a:rPr lang="en-US" smtClean="0"/>
              <a:t>10/15/2019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78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56533-4062-466C-9D6C-FC480EFCA64B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E6E8C-BB29-40AE-9BF5-767D06BD2C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25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9417707" y="6252404"/>
            <a:ext cx="2743200" cy="365125"/>
          </a:xfrm>
        </p:spPr>
        <p:txBody>
          <a:bodyPr/>
          <a:lstStyle/>
          <a:p>
            <a:pPr algn="r"/>
            <a:fld id="{B8B53BCC-258D-44FD-B011-334E2C5EA299}" type="datetime1">
              <a:rPr lang="en-US" sz="2400" b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/>
              <a:t>10/15/2019</a:t>
            </a:fld>
            <a:endParaRPr lang="fr-FR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2404">
            <a:off x="275818" y="334271"/>
            <a:ext cx="4145288" cy="35143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6698" y="2562912"/>
            <a:ext cx="860427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SDC:</a:t>
            </a:r>
          </a:p>
          <a:p>
            <a:pPr algn="r"/>
            <a:r>
              <a:rPr lang="en-US" sz="4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Collecteur</a:t>
            </a:r>
            <a:r>
              <a:rPr 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 </a:t>
            </a:r>
            <a:r>
              <a:rPr lang="en-US" sz="4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données</a:t>
            </a:r>
            <a:r>
              <a:rPr 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fr-FR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Intelligent</a:t>
            </a:r>
            <a:endParaRPr lang="fr-FR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49767" y="4355059"/>
            <a:ext cx="55181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Réalisé par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Abir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 Haj Youssef</a:t>
            </a:r>
          </a:p>
          <a:p>
            <a:pPr algn="ctr"/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Encadré par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Mr. Ali ben Amor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2562" y="5742535"/>
            <a:ext cx="19693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1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Organisme:</a:t>
            </a:r>
            <a:endParaRPr lang="en-US" b="1" dirty="0" smtClean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orme libre 20"/>
          <p:cNvSpPr/>
          <p:nvPr/>
        </p:nvSpPr>
        <p:spPr>
          <a:xfrm>
            <a:off x="4121239" y="12877"/>
            <a:ext cx="8116076" cy="3565643"/>
          </a:xfrm>
          <a:custGeom>
            <a:avLst/>
            <a:gdLst>
              <a:gd name="connsiteX0" fmla="*/ 5344733 w 8116076"/>
              <a:gd name="connsiteY0" fmla="*/ 0 h 3565643"/>
              <a:gd name="connsiteX1" fmla="*/ 6877319 w 8116076"/>
              <a:gd name="connsiteY1" fmla="*/ 1429555 h 3565643"/>
              <a:gd name="connsiteX2" fmla="*/ 7431110 w 8116076"/>
              <a:gd name="connsiteY2" fmla="*/ 103031 h 3565643"/>
              <a:gd name="connsiteX3" fmla="*/ 6375043 w 8116076"/>
              <a:gd name="connsiteY3" fmla="*/ 1171978 h 3565643"/>
              <a:gd name="connsiteX4" fmla="*/ 7740203 w 8116076"/>
              <a:gd name="connsiteY4" fmla="*/ 2562896 h 3565643"/>
              <a:gd name="connsiteX5" fmla="*/ 7379595 w 8116076"/>
              <a:gd name="connsiteY5" fmla="*/ 3541690 h 3565643"/>
              <a:gd name="connsiteX6" fmla="*/ 0 w 8116076"/>
              <a:gd name="connsiteY6" fmla="*/ 1558344 h 356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6076" h="3565643">
                <a:moveTo>
                  <a:pt x="5344733" y="0"/>
                </a:moveTo>
                <a:cubicBezTo>
                  <a:pt x="5937161" y="706191"/>
                  <a:pt x="6529590" y="1412383"/>
                  <a:pt x="6877319" y="1429555"/>
                </a:cubicBezTo>
                <a:cubicBezTo>
                  <a:pt x="7225048" y="1446727"/>
                  <a:pt x="7514823" y="145960"/>
                  <a:pt x="7431110" y="103031"/>
                </a:cubicBezTo>
                <a:cubicBezTo>
                  <a:pt x="7347397" y="60102"/>
                  <a:pt x="6323528" y="762001"/>
                  <a:pt x="6375043" y="1171978"/>
                </a:cubicBezTo>
                <a:cubicBezTo>
                  <a:pt x="6426558" y="1581955"/>
                  <a:pt x="7572778" y="2167944"/>
                  <a:pt x="7740203" y="2562896"/>
                </a:cubicBezTo>
                <a:cubicBezTo>
                  <a:pt x="7907628" y="2957848"/>
                  <a:pt x="8669629" y="3709115"/>
                  <a:pt x="7379595" y="3541690"/>
                </a:cubicBezTo>
                <a:cubicBezTo>
                  <a:pt x="6089561" y="3374265"/>
                  <a:pt x="1485363" y="1854558"/>
                  <a:pt x="0" y="155834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 24"/>
          <p:cNvSpPr/>
          <p:nvPr/>
        </p:nvSpPr>
        <p:spPr>
          <a:xfrm>
            <a:off x="186413" y="2844798"/>
            <a:ext cx="5241929" cy="3264153"/>
          </a:xfrm>
          <a:custGeom>
            <a:avLst/>
            <a:gdLst>
              <a:gd name="connsiteX0" fmla="*/ 481244 w 5241929"/>
              <a:gd name="connsiteY0" fmla="*/ 0 h 3264153"/>
              <a:gd name="connsiteX1" fmla="*/ 2272 w 5241929"/>
              <a:gd name="connsiteY1" fmla="*/ 1973943 h 3264153"/>
              <a:gd name="connsiteX2" fmla="*/ 655415 w 5241929"/>
              <a:gd name="connsiteY2" fmla="*/ 1233715 h 3264153"/>
              <a:gd name="connsiteX3" fmla="*/ 45815 w 5241929"/>
              <a:gd name="connsiteY3" fmla="*/ 362858 h 3264153"/>
              <a:gd name="connsiteX4" fmla="*/ 1468215 w 5241929"/>
              <a:gd name="connsiteY4" fmla="*/ 3193143 h 3264153"/>
              <a:gd name="connsiteX5" fmla="*/ 5241929 w 5241929"/>
              <a:gd name="connsiteY5" fmla="*/ 2467429 h 326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1929" h="3264153">
                <a:moveTo>
                  <a:pt x="481244" y="0"/>
                </a:moveTo>
                <a:cubicBezTo>
                  <a:pt x="227244" y="884162"/>
                  <a:pt x="-26756" y="1768324"/>
                  <a:pt x="2272" y="1973943"/>
                </a:cubicBezTo>
                <a:cubicBezTo>
                  <a:pt x="31300" y="2179562"/>
                  <a:pt x="648158" y="1502229"/>
                  <a:pt x="655415" y="1233715"/>
                </a:cubicBezTo>
                <a:cubicBezTo>
                  <a:pt x="662672" y="965201"/>
                  <a:pt x="-89652" y="36287"/>
                  <a:pt x="45815" y="362858"/>
                </a:cubicBezTo>
                <a:cubicBezTo>
                  <a:pt x="181282" y="689429"/>
                  <a:pt x="602196" y="2842381"/>
                  <a:pt x="1468215" y="3193143"/>
                </a:cubicBezTo>
                <a:cubicBezTo>
                  <a:pt x="2334234" y="3543905"/>
                  <a:pt x="4729091" y="2481943"/>
                  <a:pt x="5241929" y="2467429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ZoneTexte 7"/>
          <p:cNvSpPr txBox="1"/>
          <p:nvPr/>
        </p:nvSpPr>
        <p:spPr>
          <a:xfrm>
            <a:off x="5380038" y="2507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Ministère de l’Enseignement supérieur </a:t>
            </a:r>
            <a:b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et de la Recherche scientifique</a:t>
            </a:r>
            <a:b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Université de la Manouba</a:t>
            </a:r>
            <a:b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Ecole Nationale des Sciences de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l’Informatique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42" y="97938"/>
            <a:ext cx="865596" cy="105460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263" y="253451"/>
            <a:ext cx="593038" cy="743575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131286" y="1683630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Stage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d’Immersion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Entreprise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Imag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14191" y="5296963"/>
            <a:ext cx="318928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67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10</a:t>
            </a:fld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119301" y="241442"/>
            <a:ext cx="8255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2.2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Besoins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non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fonctionnels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8179"/>
            <a:ext cx="3160637" cy="16354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6" y="4286459"/>
            <a:ext cx="3396933" cy="19239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4" y="4450569"/>
            <a:ext cx="2971577" cy="17598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95" y="1558179"/>
            <a:ext cx="2971577" cy="19253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21179" y="4780082"/>
            <a:ext cx="32934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1815" y="1852694"/>
            <a:ext cx="32934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Evolutivité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8019" y="4824296"/>
            <a:ext cx="32934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Facilité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d’utilisation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84571" y="1878300"/>
            <a:ext cx="32934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8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600" b="1" smtClean="0"/>
              <a:t>11</a:t>
            </a:fld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89116" y="284283"/>
            <a:ext cx="9933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2.3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d’utilisation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5726" y="4924491"/>
            <a:ext cx="15342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0185" y="1207613"/>
            <a:ext cx="9106101" cy="5410901"/>
          </a:xfrm>
          <a:prstGeom prst="rect">
            <a:avLst/>
          </a:prstGeom>
          <a:noFill/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34080" y="2568072"/>
            <a:ext cx="5438519" cy="110477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134081" y="5310683"/>
            <a:ext cx="2277364" cy="92170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9014108" y="1592604"/>
            <a:ext cx="2390560" cy="91457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6556629" y="5609231"/>
            <a:ext cx="2315442" cy="87488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>
            <a:stCxn id="18" idx="2"/>
          </p:cNvCxnSpPr>
          <p:nvPr/>
        </p:nvCxnSpPr>
        <p:spPr>
          <a:xfrm flipH="1">
            <a:off x="1953484" y="3120458"/>
            <a:ext cx="1180596" cy="696799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9" idx="2"/>
          </p:cNvCxnSpPr>
          <p:nvPr/>
        </p:nvCxnSpPr>
        <p:spPr>
          <a:xfrm flipH="1" flipV="1">
            <a:off x="1953483" y="3817258"/>
            <a:ext cx="1180598" cy="1954280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24" idx="2"/>
            <a:endCxn id="19" idx="6"/>
          </p:cNvCxnSpPr>
          <p:nvPr/>
        </p:nvCxnSpPr>
        <p:spPr>
          <a:xfrm flipH="1" flipV="1">
            <a:off x="5411445" y="5771538"/>
            <a:ext cx="1145184" cy="27513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095910" y="5846922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&lt;extend&gt;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021663" y="2786971"/>
            <a:ext cx="566634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Collecter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pertinentes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à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différents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sites internet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812662" y="5432173"/>
            <a:ext cx="2674633" cy="800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Analyser</a:t>
            </a:r>
            <a:r>
              <a:rPr lang="en-US" sz="2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</a:t>
            </a:r>
            <a:r>
              <a:rPr lang="en-US" sz="23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  <a:endParaRPr lang="en-US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372476" y="5755891"/>
            <a:ext cx="26746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Sortir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utiles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à la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prédiction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72071" y="1762131"/>
            <a:ext cx="26746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Collecter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personnes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0" y="2629905"/>
            <a:ext cx="1311841" cy="230415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9108395" y="1221445"/>
            <a:ext cx="23439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Data Collector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9025724" y="3659325"/>
            <a:ext cx="2390560" cy="91457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8831862" y="3860104"/>
            <a:ext cx="26746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Collecter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produits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8" name="Connecteur droit avec flèche 67"/>
          <p:cNvCxnSpPr/>
          <p:nvPr/>
        </p:nvCxnSpPr>
        <p:spPr>
          <a:xfrm>
            <a:off x="7713129" y="3518481"/>
            <a:ext cx="1368579" cy="4824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500640" y="3716822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&lt;include&gt;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44496" y="1972445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&lt;include&gt;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Connecteur droit avec flèche 70"/>
          <p:cNvCxnSpPr/>
          <p:nvPr/>
        </p:nvCxnSpPr>
        <p:spPr>
          <a:xfrm flipV="1">
            <a:off x="7583615" y="2144356"/>
            <a:ext cx="1446939" cy="50821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12</a:t>
            </a:fld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810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394" y="3157493"/>
            <a:ext cx="829682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15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CONCEPTION</a:t>
            </a:r>
            <a:endParaRPr lang="fr-FR" sz="115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Forme libre 1"/>
          <p:cNvSpPr/>
          <p:nvPr/>
        </p:nvSpPr>
        <p:spPr>
          <a:xfrm>
            <a:off x="-6238" y="-29029"/>
            <a:ext cx="12111152" cy="2349092"/>
          </a:xfrm>
          <a:custGeom>
            <a:avLst/>
            <a:gdLst>
              <a:gd name="connsiteX0" fmla="*/ 12111152 w 12111152"/>
              <a:gd name="connsiteY0" fmla="*/ 435429 h 2349092"/>
              <a:gd name="connsiteX1" fmla="*/ 10093667 w 12111152"/>
              <a:gd name="connsiteY1" fmla="*/ 653143 h 2349092"/>
              <a:gd name="connsiteX2" fmla="*/ 11936981 w 12111152"/>
              <a:gd name="connsiteY2" fmla="*/ 754743 h 2349092"/>
              <a:gd name="connsiteX3" fmla="*/ 10282352 w 12111152"/>
              <a:gd name="connsiteY3" fmla="*/ 1175658 h 2349092"/>
              <a:gd name="connsiteX4" fmla="*/ 11777324 w 12111152"/>
              <a:gd name="connsiteY4" fmla="*/ 1799772 h 2349092"/>
              <a:gd name="connsiteX5" fmla="*/ 9266352 w 12111152"/>
              <a:gd name="connsiteY5" fmla="*/ 2307772 h 2349092"/>
              <a:gd name="connsiteX6" fmla="*/ 9121209 w 12111152"/>
              <a:gd name="connsiteY6" fmla="*/ 667658 h 2349092"/>
              <a:gd name="connsiteX7" fmla="*/ 2836524 w 12111152"/>
              <a:gd name="connsiteY7" fmla="*/ 1175658 h 2349092"/>
              <a:gd name="connsiteX8" fmla="*/ 2212409 w 12111152"/>
              <a:gd name="connsiteY8" fmla="*/ 2322286 h 2349092"/>
              <a:gd name="connsiteX9" fmla="*/ 35267 w 12111152"/>
              <a:gd name="connsiteY9" fmla="*/ 0 h 234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1152" h="2349092">
                <a:moveTo>
                  <a:pt x="12111152" y="435429"/>
                </a:moveTo>
                <a:cubicBezTo>
                  <a:pt x="11116923" y="517676"/>
                  <a:pt x="10122695" y="599924"/>
                  <a:pt x="10093667" y="653143"/>
                </a:cubicBezTo>
                <a:cubicBezTo>
                  <a:pt x="10064639" y="706362"/>
                  <a:pt x="11905534" y="667657"/>
                  <a:pt x="11936981" y="754743"/>
                </a:cubicBezTo>
                <a:cubicBezTo>
                  <a:pt x="11968428" y="841829"/>
                  <a:pt x="10308961" y="1001487"/>
                  <a:pt x="10282352" y="1175658"/>
                </a:cubicBezTo>
                <a:cubicBezTo>
                  <a:pt x="10255742" y="1349830"/>
                  <a:pt x="11946657" y="1611086"/>
                  <a:pt x="11777324" y="1799772"/>
                </a:cubicBezTo>
                <a:cubicBezTo>
                  <a:pt x="11607991" y="1988458"/>
                  <a:pt x="9709038" y="2496458"/>
                  <a:pt x="9266352" y="2307772"/>
                </a:cubicBezTo>
                <a:cubicBezTo>
                  <a:pt x="8823666" y="2119086"/>
                  <a:pt x="10192847" y="856344"/>
                  <a:pt x="9121209" y="667658"/>
                </a:cubicBezTo>
                <a:cubicBezTo>
                  <a:pt x="8049571" y="478972"/>
                  <a:pt x="3987991" y="899887"/>
                  <a:pt x="2836524" y="1175658"/>
                </a:cubicBezTo>
                <a:cubicBezTo>
                  <a:pt x="1685057" y="1451429"/>
                  <a:pt x="2679285" y="2518229"/>
                  <a:pt x="2212409" y="2322286"/>
                </a:cubicBezTo>
                <a:cubicBezTo>
                  <a:pt x="1745533" y="2126343"/>
                  <a:pt x="-291304" y="31448"/>
                  <a:pt x="35267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84" y="1"/>
            <a:ext cx="4753428" cy="31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13</a:t>
            </a:fld>
            <a:endParaRPr lang="fr-FR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2543" y="323291"/>
            <a:ext cx="7435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classes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43" y="1246621"/>
            <a:ext cx="10243379" cy="52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34286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14</a:t>
            </a:fld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810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94862" y="2984318"/>
            <a:ext cx="959692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96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endParaRPr lang="fr-FR" sz="96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87086" y="365752"/>
            <a:ext cx="12104914" cy="2783848"/>
          </a:xfrm>
          <a:custGeom>
            <a:avLst/>
            <a:gdLst>
              <a:gd name="connsiteX0" fmla="*/ 0 w 12104914"/>
              <a:gd name="connsiteY0" fmla="*/ 55162 h 2783848"/>
              <a:gd name="connsiteX1" fmla="*/ 624114 w 12104914"/>
              <a:gd name="connsiteY1" fmla="*/ 26134 h 2783848"/>
              <a:gd name="connsiteX2" fmla="*/ 1465943 w 12104914"/>
              <a:gd name="connsiteY2" fmla="*/ 301905 h 2783848"/>
              <a:gd name="connsiteX3" fmla="*/ 522514 w 12104914"/>
              <a:gd name="connsiteY3" fmla="*/ 1361448 h 2783848"/>
              <a:gd name="connsiteX4" fmla="*/ 2801257 w 12104914"/>
              <a:gd name="connsiteY4" fmla="*/ 1434019 h 2783848"/>
              <a:gd name="connsiteX5" fmla="*/ 8679543 w 12104914"/>
              <a:gd name="connsiteY5" fmla="*/ 11619 h 2783848"/>
              <a:gd name="connsiteX6" fmla="*/ 9971314 w 12104914"/>
              <a:gd name="connsiteY6" fmla="*/ 2333905 h 2783848"/>
              <a:gd name="connsiteX7" fmla="*/ 10218057 w 12104914"/>
              <a:gd name="connsiteY7" fmla="*/ 214819 h 2783848"/>
              <a:gd name="connsiteX8" fmla="*/ 12104914 w 12104914"/>
              <a:gd name="connsiteY8" fmla="*/ 2783848 h 27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04914" h="2783848">
                <a:moveTo>
                  <a:pt x="0" y="55162"/>
                </a:moveTo>
                <a:cubicBezTo>
                  <a:pt x="189895" y="20086"/>
                  <a:pt x="379790" y="-14990"/>
                  <a:pt x="624114" y="26134"/>
                </a:cubicBezTo>
                <a:cubicBezTo>
                  <a:pt x="868438" y="67258"/>
                  <a:pt x="1482876" y="79353"/>
                  <a:pt x="1465943" y="301905"/>
                </a:cubicBezTo>
                <a:cubicBezTo>
                  <a:pt x="1449010" y="524457"/>
                  <a:pt x="299962" y="1172762"/>
                  <a:pt x="522514" y="1361448"/>
                </a:cubicBezTo>
                <a:cubicBezTo>
                  <a:pt x="745066" y="1550134"/>
                  <a:pt x="1441752" y="1658990"/>
                  <a:pt x="2801257" y="1434019"/>
                </a:cubicBezTo>
                <a:cubicBezTo>
                  <a:pt x="4160762" y="1209048"/>
                  <a:pt x="7484534" y="-138362"/>
                  <a:pt x="8679543" y="11619"/>
                </a:cubicBezTo>
                <a:cubicBezTo>
                  <a:pt x="9874552" y="161600"/>
                  <a:pt x="9714895" y="2300038"/>
                  <a:pt x="9971314" y="2333905"/>
                </a:cubicBezTo>
                <a:cubicBezTo>
                  <a:pt x="10227733" y="2367772"/>
                  <a:pt x="9862457" y="139829"/>
                  <a:pt x="10218057" y="214819"/>
                </a:cubicBezTo>
                <a:cubicBezTo>
                  <a:pt x="10573657" y="289809"/>
                  <a:pt x="11797695" y="2355677"/>
                  <a:pt x="12104914" y="2783848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 12"/>
          <p:cNvSpPr/>
          <p:nvPr/>
        </p:nvSpPr>
        <p:spPr>
          <a:xfrm>
            <a:off x="9797143" y="49057"/>
            <a:ext cx="2380343" cy="3100544"/>
          </a:xfrm>
          <a:custGeom>
            <a:avLst/>
            <a:gdLst>
              <a:gd name="connsiteX0" fmla="*/ 2380343 w 2380343"/>
              <a:gd name="connsiteY0" fmla="*/ 2273230 h 3100544"/>
              <a:gd name="connsiteX1" fmla="*/ 1219200 w 2380343"/>
              <a:gd name="connsiteY1" fmla="*/ 284773 h 3100544"/>
              <a:gd name="connsiteX2" fmla="*/ 145143 w 2380343"/>
              <a:gd name="connsiteY2" fmla="*/ 313801 h 3100544"/>
              <a:gd name="connsiteX3" fmla="*/ 0 w 2380343"/>
              <a:gd name="connsiteY3" fmla="*/ 3100544 h 310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3100544">
                <a:moveTo>
                  <a:pt x="2380343" y="2273230"/>
                </a:moveTo>
                <a:cubicBezTo>
                  <a:pt x="1986038" y="1442287"/>
                  <a:pt x="1591733" y="611344"/>
                  <a:pt x="1219200" y="284773"/>
                </a:cubicBezTo>
                <a:cubicBezTo>
                  <a:pt x="846667" y="-41798"/>
                  <a:pt x="348343" y="-155494"/>
                  <a:pt x="145143" y="313801"/>
                </a:cubicBezTo>
                <a:cubicBezTo>
                  <a:pt x="-58057" y="783096"/>
                  <a:pt x="145143" y="2786068"/>
                  <a:pt x="0" y="310054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52" y="291548"/>
            <a:ext cx="5623565" cy="28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56349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15</a:t>
            </a:fld>
            <a:endParaRPr lang="fr-FR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37670" y="304607"/>
            <a:ext cx="12087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.1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Outils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logiciels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choix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technologiques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" y="1292332"/>
            <a:ext cx="3517710" cy="153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8" y="3686904"/>
            <a:ext cx="2578294" cy="220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05" y="1485517"/>
            <a:ext cx="4551788" cy="153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70" y="3022976"/>
            <a:ext cx="4010025" cy="1143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21" y="1292332"/>
            <a:ext cx="3672382" cy="18015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668" y="295031"/>
            <a:ext cx="12087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.1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Outils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logiciels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choix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technologiques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2" y="4361701"/>
            <a:ext cx="2113917" cy="1913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269" y="4537075"/>
            <a:ext cx="3044825" cy="1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622564" y="285053"/>
            <a:ext cx="946875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687CC19E-67E3-4577-A6F4-1EFBC32E307E}"/>
              </a:ext>
            </a:extLst>
          </p:cNvPr>
          <p:cNvSpPr/>
          <p:nvPr/>
        </p:nvSpPr>
        <p:spPr>
          <a:xfrm>
            <a:off x="4199711" y="5907616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250E736-2DBC-4205-8651-48A65E99BE31}"/>
              </a:ext>
            </a:extLst>
          </p:cNvPr>
          <p:cNvSpPr txBox="1"/>
          <p:nvPr/>
        </p:nvSpPr>
        <p:spPr>
          <a:xfrm>
            <a:off x="3758904" y="6540187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Facebook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Rounded Rectangle 3">
            <a:extLst>
              <a:ext uri="{FF2B5EF4-FFF2-40B4-BE49-F238E27FC236}">
                <a16:creationId xmlns="" xmlns:a16="http://schemas.microsoft.com/office/drawing/2014/main" id="{AC3564ED-A43D-497B-9E27-D89D9CEB9032}"/>
              </a:ext>
            </a:extLst>
          </p:cNvPr>
          <p:cNvSpPr/>
          <p:nvPr/>
        </p:nvSpPr>
        <p:spPr>
          <a:xfrm>
            <a:off x="4378333" y="6058294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100669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=""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-3015" y="14427"/>
            <a:ext cx="2908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Démo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268" y="117459"/>
            <a:ext cx="9376732" cy="52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3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22872" y="6374442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17</a:t>
            </a:fld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82108" y="302601"/>
            <a:ext cx="37739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4.4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Résultats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" y="1289431"/>
            <a:ext cx="6435640" cy="35692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03" y="3206314"/>
            <a:ext cx="8021169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18</a:t>
            </a:fld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8108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829679" y="3048000"/>
            <a:ext cx="575349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96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fr-FR" sz="96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orme libre 8"/>
          <p:cNvSpPr/>
          <p:nvPr/>
        </p:nvSpPr>
        <p:spPr>
          <a:xfrm>
            <a:off x="232875" y="184111"/>
            <a:ext cx="11638024" cy="2965489"/>
          </a:xfrm>
          <a:custGeom>
            <a:avLst/>
            <a:gdLst>
              <a:gd name="connsiteX0" fmla="*/ 1044382 w 11638024"/>
              <a:gd name="connsiteY0" fmla="*/ 2950975 h 2965489"/>
              <a:gd name="connsiteX1" fmla="*/ 3976268 w 11638024"/>
              <a:gd name="connsiteY1" fmla="*/ 77146 h 2965489"/>
              <a:gd name="connsiteX2" fmla="*/ 11509182 w 11638024"/>
              <a:gd name="connsiteY2" fmla="*/ 1934975 h 2965489"/>
              <a:gd name="connsiteX3" fmla="*/ 8620839 w 11638024"/>
              <a:gd name="connsiteY3" fmla="*/ 817375 h 2965489"/>
              <a:gd name="connsiteX4" fmla="*/ 7154896 w 11638024"/>
              <a:gd name="connsiteY4" fmla="*/ 1993032 h 2965489"/>
              <a:gd name="connsiteX5" fmla="*/ 173525 w 11638024"/>
              <a:gd name="connsiteY5" fmla="*/ 1412460 h 2965489"/>
              <a:gd name="connsiteX6" fmla="*/ 2713525 w 11638024"/>
              <a:gd name="connsiteY6" fmla="*/ 33603 h 2965489"/>
              <a:gd name="connsiteX7" fmla="*/ 9201411 w 11638024"/>
              <a:gd name="connsiteY7" fmla="*/ 2965489 h 296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38024" h="2965489">
                <a:moveTo>
                  <a:pt x="1044382" y="2950975"/>
                </a:moveTo>
                <a:cubicBezTo>
                  <a:pt x="1638258" y="1598727"/>
                  <a:pt x="2232135" y="246479"/>
                  <a:pt x="3976268" y="77146"/>
                </a:cubicBezTo>
                <a:cubicBezTo>
                  <a:pt x="5720401" y="-92187"/>
                  <a:pt x="10735087" y="1811604"/>
                  <a:pt x="11509182" y="1934975"/>
                </a:cubicBezTo>
                <a:cubicBezTo>
                  <a:pt x="12283277" y="2058346"/>
                  <a:pt x="9346553" y="807699"/>
                  <a:pt x="8620839" y="817375"/>
                </a:cubicBezTo>
                <a:cubicBezTo>
                  <a:pt x="7895125" y="827051"/>
                  <a:pt x="8562782" y="1893851"/>
                  <a:pt x="7154896" y="1993032"/>
                </a:cubicBezTo>
                <a:cubicBezTo>
                  <a:pt x="5747010" y="2092213"/>
                  <a:pt x="913753" y="1739031"/>
                  <a:pt x="173525" y="1412460"/>
                </a:cubicBezTo>
                <a:cubicBezTo>
                  <a:pt x="-566703" y="1085889"/>
                  <a:pt x="1208877" y="-225235"/>
                  <a:pt x="2713525" y="33603"/>
                </a:cubicBezTo>
                <a:cubicBezTo>
                  <a:pt x="4218173" y="292441"/>
                  <a:pt x="8088649" y="2544575"/>
                  <a:pt x="9201411" y="2965489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58" y="1"/>
            <a:ext cx="3708400" cy="38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19</a:t>
            </a:fld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-3333" y="356855"/>
            <a:ext cx="7942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Réalisations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perspectives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960" y="1922585"/>
            <a:ext cx="883384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Concevoir et mettre en œuvre </a:t>
            </a: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collecteur de données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5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l’entreprise à 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de nouvelles perspectives et prendre des décisions en temps réel</a:t>
            </a:r>
            <a:endParaRPr lang="fr-FR" sz="25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altLang="fr-FR" sz="2500" dirty="0" smtClean="0">
              <a:ln w="0"/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altLang="fr-FR" sz="2500" dirty="0">
              <a:ln w="0"/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tout un modèle intelligent avec plus de données pour améliorer la prédiction</a:t>
            </a:r>
            <a:endParaRPr lang="fr-FR" altLang="fr-FR" sz="25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Ajouter 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 interface utilisateur graphique ergonomique pour visualiser les </a:t>
            </a: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endParaRPr lang="en-US" sz="25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700" y="1247646"/>
            <a:ext cx="2803300" cy="201643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938153"/>
            <a:ext cx="1909358" cy="28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74013" cy="68580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13" y="1"/>
            <a:ext cx="6717986" cy="6858000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6916-5D80-4EA1-B511-5F022CD37FBA}" type="datetime1">
              <a:rPr lang="en-US" smtClean="0"/>
              <a:t>10/18/2019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448799" y="6368171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2</a:t>
            </a:fld>
            <a:endParaRPr lang="fr-FR" sz="1800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7" y="4413499"/>
            <a:ext cx="4910380" cy="11430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171" y="579884"/>
            <a:ext cx="4395225" cy="114300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56" y="1940008"/>
            <a:ext cx="4767082" cy="117200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13" y="3191256"/>
            <a:ext cx="4758081" cy="11430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674847" y="1001007"/>
            <a:ext cx="29553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Etude préliminaire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371" y="3658189"/>
            <a:ext cx="25252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Implémentation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67780" y="4872497"/>
            <a:ext cx="17780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Forme libre 24"/>
          <p:cNvSpPr/>
          <p:nvPr/>
        </p:nvSpPr>
        <p:spPr>
          <a:xfrm>
            <a:off x="527949" y="232227"/>
            <a:ext cx="4891291" cy="4584250"/>
          </a:xfrm>
          <a:custGeom>
            <a:avLst/>
            <a:gdLst>
              <a:gd name="connsiteX0" fmla="*/ 67136 w 4891291"/>
              <a:gd name="connsiteY0" fmla="*/ 653143 h 4584250"/>
              <a:gd name="connsiteX1" fmla="*/ 139708 w 4891291"/>
              <a:gd name="connsiteY1" fmla="*/ 580571 h 4584250"/>
              <a:gd name="connsiteX2" fmla="*/ 1315365 w 4891291"/>
              <a:gd name="connsiteY2" fmla="*/ 0 h 4584250"/>
              <a:gd name="connsiteX3" fmla="*/ 1126679 w 4891291"/>
              <a:gd name="connsiteY3" fmla="*/ 580571 h 4584250"/>
              <a:gd name="connsiteX4" fmla="*/ 4827822 w 4891291"/>
              <a:gd name="connsiteY4" fmla="*/ 2336800 h 4584250"/>
              <a:gd name="connsiteX5" fmla="*/ 3536051 w 4891291"/>
              <a:gd name="connsiteY5" fmla="*/ 4455886 h 4584250"/>
              <a:gd name="connsiteX6" fmla="*/ 4464965 w 4891291"/>
              <a:gd name="connsiteY6" fmla="*/ 4223657 h 4584250"/>
              <a:gd name="connsiteX7" fmla="*/ 1562108 w 4891291"/>
              <a:gd name="connsiteY7" fmla="*/ 3193143 h 45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1291" h="4584250">
                <a:moveTo>
                  <a:pt x="67136" y="653143"/>
                </a:moveTo>
                <a:cubicBezTo>
                  <a:pt x="-597" y="671285"/>
                  <a:pt x="-68330" y="689428"/>
                  <a:pt x="139708" y="580571"/>
                </a:cubicBezTo>
                <a:cubicBezTo>
                  <a:pt x="347746" y="471714"/>
                  <a:pt x="1150870" y="0"/>
                  <a:pt x="1315365" y="0"/>
                </a:cubicBezTo>
                <a:cubicBezTo>
                  <a:pt x="1479860" y="0"/>
                  <a:pt x="541270" y="191104"/>
                  <a:pt x="1126679" y="580571"/>
                </a:cubicBezTo>
                <a:cubicBezTo>
                  <a:pt x="1712089" y="970038"/>
                  <a:pt x="4426260" y="1690914"/>
                  <a:pt x="4827822" y="2336800"/>
                </a:cubicBezTo>
                <a:cubicBezTo>
                  <a:pt x="5229384" y="2982686"/>
                  <a:pt x="3596527" y="4141410"/>
                  <a:pt x="3536051" y="4455886"/>
                </a:cubicBezTo>
                <a:cubicBezTo>
                  <a:pt x="3475575" y="4770362"/>
                  <a:pt x="4793956" y="4434114"/>
                  <a:pt x="4464965" y="4223657"/>
                </a:cubicBezTo>
                <a:cubicBezTo>
                  <a:pt x="4135975" y="4013200"/>
                  <a:pt x="2060432" y="3306838"/>
                  <a:pt x="1562108" y="3193143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8" y="1232294"/>
            <a:ext cx="4500818" cy="340853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85257" y="4179754"/>
            <a:ext cx="29177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9600" b="1" cap="none" spc="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</a:t>
            </a:r>
            <a:endParaRPr lang="fr-FR" sz="9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12600" y="2223089"/>
            <a:ext cx="309398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besoins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c</a:t>
            </a:r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onception</a:t>
            </a:r>
            <a:endParaRPr lang="fr-F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04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6867524" y="2294636"/>
            <a:ext cx="5324475" cy="1898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smtClean="0">
                <a:solidFill>
                  <a:schemeClr val="bg1"/>
                </a:solidFill>
                <a:cs typeface="Arial" pitchFamily="34" charset="0"/>
              </a:rPr>
              <a:t>Merci de </a:t>
            </a:r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5867" dirty="0" smtClean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xmlns="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xmlns="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xmlns="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xmlns="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xmlns="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xmlns="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xmlns="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xmlns="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xmlns="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xmlns="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xmlns="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xmlns="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xmlns="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2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56350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21</a:t>
            </a:fld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46279" y="259790"/>
            <a:ext cx="3277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Références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279" y="1226981"/>
            <a:ext cx="107251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Eglantine Schmitt. L’ambiguïté épistémologique des </a:t>
            </a:r>
            <a:r>
              <a:rPr lang="fr-FR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: le cas de la donnée web </a:t>
            </a: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sciences 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sociales. </a:t>
            </a:r>
            <a:r>
              <a:rPr lang="fr-FR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</a:t>
            </a:r>
            <a:r>
              <a:rPr lang="fr-FR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data, Open data, quelles valeurs? Quels enjeux, 2015</a:t>
            </a:r>
            <a:r>
              <a:rPr lang="fr-FR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5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80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378702" y="1008582"/>
            <a:ext cx="4800224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En 2020: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jusqu’à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50 milliards d’appareils connectés à Internet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autant de sources pour alimenter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le </a:t>
            </a:r>
            <a:r>
              <a:rPr lang="fr-FR" sz="2800" dirty="0" err="1" smtClean="0">
                <a:solidFill>
                  <a:schemeClr val="bg1"/>
                </a:solidFill>
                <a:cs typeface="Arial" pitchFamily="34" charset="0"/>
              </a:rPr>
              <a:t>Big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chaque être humain produira 1,7 mégabytes d’informations par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seconde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C’est l’ère du </a:t>
            </a:r>
            <a:r>
              <a:rPr lang="fr-FR" sz="2800" dirty="0" err="1">
                <a:solidFill>
                  <a:schemeClr val="bg1"/>
                </a:solidFill>
                <a:cs typeface="Arial" pitchFamily="34" charset="0"/>
              </a:rPr>
              <a:t>Big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 Data, le pétrole du 21ème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siècle</a:t>
            </a:r>
            <a:endParaRPr lang="fr-FR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=""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=""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=""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Oval 25">
            <a:extLst>
              <a:ext uri="{FF2B5EF4-FFF2-40B4-BE49-F238E27FC236}">
                <a16:creationId xmlns=""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=""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=""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=""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=""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=""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=""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=""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=""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=""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=""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=""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=""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5475048" y="5641048"/>
            <a:ext cx="424902" cy="424902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=""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309093" y="3783928"/>
            <a:ext cx="446319" cy="46351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ounded Rectangle 8">
            <a:extLst>
              <a:ext uri="{FF2B5EF4-FFF2-40B4-BE49-F238E27FC236}">
                <a16:creationId xmlns=""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6530350" y="925912"/>
            <a:ext cx="430050" cy="36498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Round Same Side Corner Rectangle 20">
            <a:extLst>
              <a:ext uri="{FF2B5EF4-FFF2-40B4-BE49-F238E27FC236}">
                <a16:creationId xmlns=""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152021" y="3652578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ound Same Side Corner Rectangle 8">
            <a:extLst>
              <a:ext uri="{FF2B5EF4-FFF2-40B4-BE49-F238E27FC236}">
                <a16:creationId xmlns=""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6965684" y="3652578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/>
          <p:cNvSpPr/>
          <p:nvPr/>
        </p:nvSpPr>
        <p:spPr>
          <a:xfrm>
            <a:off x="7376904" y="-2513"/>
            <a:ext cx="3687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76904" y="0"/>
            <a:ext cx="3687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41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=""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8493688" y="1577228"/>
            <a:ext cx="368360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À chaque minute: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3,3 millions de contenus postés sur Facebook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3,8 millions de recherches lancées sur LinkedIn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350 milles de tweets générés sur Twitter</a:t>
            </a: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=""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=""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=""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=""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=""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=""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=""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=""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=""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=""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=""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=""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=""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=""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=""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=""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=""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=""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=""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=""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=""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=""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=""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=""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=""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=""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=""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=""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=""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=""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=""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=""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=""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=""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=""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=""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=""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=""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=""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=""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=""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=""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=""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=""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=""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=""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=""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=""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=""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=""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=""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=""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=""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=""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7252089" y="4714"/>
            <a:ext cx="3687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78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56349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3</a:t>
            </a:fld>
            <a:endParaRPr lang="fr-FR" sz="18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810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6716" y="3322166"/>
            <a:ext cx="1031404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800" b="1" cap="none" spc="0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ETUDE PRELIMINAIRE</a:t>
            </a:r>
            <a:endParaRPr lang="fr-FR" sz="88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1145540" y="-54246"/>
            <a:ext cx="11046460" cy="2202394"/>
          </a:xfrm>
          <a:custGeom>
            <a:avLst/>
            <a:gdLst>
              <a:gd name="connsiteX0" fmla="*/ 11011911 w 11046460"/>
              <a:gd name="connsiteY0" fmla="*/ 1284323 h 2202394"/>
              <a:gd name="connsiteX1" fmla="*/ 10968368 w 11046460"/>
              <a:gd name="connsiteY1" fmla="*/ 1313352 h 2202394"/>
              <a:gd name="connsiteX2" fmla="*/ 9574997 w 11046460"/>
              <a:gd name="connsiteY2" fmla="*/ 2053580 h 2202394"/>
              <a:gd name="connsiteX3" fmla="*/ 474539 w 11046460"/>
              <a:gd name="connsiteY3" fmla="*/ 602152 h 2202394"/>
              <a:gd name="connsiteX4" fmla="*/ 1505054 w 11046460"/>
              <a:gd name="connsiteY4" fmla="*/ 2198723 h 2202394"/>
              <a:gd name="connsiteX5" fmla="*/ 3377397 w 11046460"/>
              <a:gd name="connsiteY5" fmla="*/ 50609 h 2202394"/>
              <a:gd name="connsiteX6" fmla="*/ 4132139 w 11046460"/>
              <a:gd name="connsiteY6" fmla="*/ 718266 h 22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6460" h="2202394">
                <a:moveTo>
                  <a:pt x="11011911" y="1284323"/>
                </a:moveTo>
                <a:cubicBezTo>
                  <a:pt x="11109882" y="1234733"/>
                  <a:pt x="10968368" y="1313352"/>
                  <a:pt x="10968368" y="1313352"/>
                </a:cubicBezTo>
                <a:cubicBezTo>
                  <a:pt x="10728882" y="1441561"/>
                  <a:pt x="11323968" y="2172113"/>
                  <a:pt x="9574997" y="2053580"/>
                </a:cubicBezTo>
                <a:cubicBezTo>
                  <a:pt x="7826026" y="1935047"/>
                  <a:pt x="1819529" y="577962"/>
                  <a:pt x="474539" y="602152"/>
                </a:cubicBezTo>
                <a:cubicBezTo>
                  <a:pt x="-870451" y="626342"/>
                  <a:pt x="1021244" y="2290647"/>
                  <a:pt x="1505054" y="2198723"/>
                </a:cubicBezTo>
                <a:cubicBezTo>
                  <a:pt x="1988864" y="2106799"/>
                  <a:pt x="2939550" y="297352"/>
                  <a:pt x="3377397" y="50609"/>
                </a:cubicBezTo>
                <a:cubicBezTo>
                  <a:pt x="3815244" y="-196134"/>
                  <a:pt x="3982158" y="529580"/>
                  <a:pt x="4132139" y="718266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0" y="212035"/>
            <a:ext cx="6025637" cy="29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10/17/2019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21829" y="6364129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4</a:t>
            </a:fld>
            <a:endParaRPr lang="fr-FR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5161" y="308964"/>
            <a:ext cx="5957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1.1 Aperçu </a:t>
            </a:r>
            <a:r>
              <a:rPr lang="fr-F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 projet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3" y="1262909"/>
            <a:ext cx="4382061" cy="482747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09" y="2823392"/>
            <a:ext cx="3986792" cy="41422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08" y="-50781"/>
            <a:ext cx="4343936" cy="373544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56" y="2823392"/>
            <a:ext cx="3614935" cy="37155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494797">
            <a:off x="7088719" y="1608386"/>
            <a:ext cx="28934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20766166">
            <a:off x="5109350" y="4581186"/>
            <a:ext cx="28417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 Soup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Imag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7807" y="2737037"/>
            <a:ext cx="3490011" cy="137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10" y="3895551"/>
            <a:ext cx="1894490" cy="1894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61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=""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8797834" y="1577228"/>
            <a:ext cx="3379457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Croissance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exponentielle des données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pertinentes des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personnes et des produits dans les sites 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internet (sites </a:t>
            </a:r>
            <a:r>
              <a:rPr lang="fr-FR" sz="2800" dirty="0">
                <a:solidFill>
                  <a:schemeClr val="bg1"/>
                </a:solidFill>
                <a:cs typeface="Arial" pitchFamily="34" charset="0"/>
              </a:rPr>
              <a:t>de commerce</a:t>
            </a:r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, réseaux sociaux, forums,</a:t>
            </a:r>
            <a:endParaRPr lang="fr-FR" sz="28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fr-FR" sz="2800" dirty="0" smtClean="0">
                <a:solidFill>
                  <a:schemeClr val="bg1"/>
                </a:solidFill>
                <a:cs typeface="Arial" pitchFamily="34" charset="0"/>
              </a:rPr>
              <a:t>blogs…)</a:t>
            </a:r>
            <a:endParaRPr lang="fr-FR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=""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=""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=""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=""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=""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=""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=""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=""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=""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=""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=""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=""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=""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=""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=""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=""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=""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=""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=""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=""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=""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=""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=""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=""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=""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=""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=""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=""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=""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=""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=""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=""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=""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=""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=""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=""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=""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=""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=""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=""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=""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=""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=""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=""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=""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=""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=""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=""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=""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=""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=""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=""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=""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=""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921870" y="4714"/>
            <a:ext cx="4347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Problématique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226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70418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6</a:t>
            </a:fld>
            <a:endParaRPr lang="fr-FR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848685" y="381535"/>
            <a:ext cx="2412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Objectif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59" y="2893875"/>
            <a:ext cx="1803400" cy="338972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67676"/>
            <a:ext cx="7514359" cy="33527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83338" y="1635968"/>
            <a:ext cx="703706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Concevoir un collecteur de données intelligent </a:t>
            </a:r>
            <a:r>
              <a:rPr lang="fr-F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pour </a:t>
            </a:r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créer de nouvelles perspectives et prendre des décisions en temps </a:t>
            </a:r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réel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93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24537" y="6366491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7</a:t>
            </a:fld>
            <a:endParaRPr lang="fr-FR" sz="18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846" y="2321048"/>
            <a:ext cx="2508725" cy="2799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00" y="2654956"/>
            <a:ext cx="14224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216" y="1637039"/>
            <a:ext cx="852620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Qu’est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le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 Data?</a:t>
            </a:r>
          </a:p>
          <a:p>
            <a:endPara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</a:t>
            </a:r>
            <a:r>
              <a:rPr lang="fr-FR" altLang="ar-T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</a:t>
            </a: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est une donnée dont l’échelle nécessite des algorithmes et une infrastructure spécifiques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</a:t>
            </a:r>
            <a:r>
              <a:rPr lang="fr-FR" altLang="ar-T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</a:t>
            </a: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est défini initialement par le modèle 3V: </a:t>
            </a:r>
            <a:r>
              <a:rPr lang="fr-FR" altLang="ar-T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</a:t>
            </a: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fr-FR" altLang="ar-T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Vitesse </a:t>
            </a: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fr-FR" altLang="ar-T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Variété </a:t>
            </a:r>
            <a:endParaRPr lang="fr-FR" altLang="ar-T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ar-T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Une énorme quantité de données est inutile sans en extraire </a:t>
            </a:r>
            <a:r>
              <a:rPr lang="fr-FR" altLang="ar-T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la connaissance </a:t>
            </a:r>
            <a:endParaRPr lang="fr-FR" altLang="ar-T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9828" y="356855"/>
            <a:ext cx="6677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1.2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Contexte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théorique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9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10/18/2019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68171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8</a:t>
            </a:fld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810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0082" y="3172837"/>
            <a:ext cx="97224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ANALYSE DES BESOINS</a:t>
            </a:r>
            <a:endParaRPr lang="fr-FR" sz="80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Forme libre 1"/>
          <p:cNvSpPr/>
          <p:nvPr/>
        </p:nvSpPr>
        <p:spPr>
          <a:xfrm>
            <a:off x="0" y="673034"/>
            <a:ext cx="11994891" cy="2503741"/>
          </a:xfrm>
          <a:custGeom>
            <a:avLst/>
            <a:gdLst>
              <a:gd name="connsiteX0" fmla="*/ 459949 w 11994891"/>
              <a:gd name="connsiteY0" fmla="*/ 36312 h 2503741"/>
              <a:gd name="connsiteX1" fmla="*/ 2767720 w 11994891"/>
              <a:gd name="connsiteY1" fmla="*/ 36312 h 2503741"/>
              <a:gd name="connsiteX2" fmla="*/ 2898349 w 11994891"/>
              <a:gd name="connsiteY2" fmla="*/ 413684 h 2503741"/>
              <a:gd name="connsiteX3" fmla="*/ 1113092 w 11994891"/>
              <a:gd name="connsiteY3" fmla="*/ 471741 h 2503741"/>
              <a:gd name="connsiteX4" fmla="*/ 982463 w 11994891"/>
              <a:gd name="connsiteY4" fmla="*/ 849112 h 2503741"/>
              <a:gd name="connsiteX5" fmla="*/ 3087035 w 11994891"/>
              <a:gd name="connsiteY5" fmla="*/ 834598 h 2503741"/>
              <a:gd name="connsiteX6" fmla="*/ 3087035 w 11994891"/>
              <a:gd name="connsiteY6" fmla="*/ 1284541 h 2503741"/>
              <a:gd name="connsiteX7" fmla="*/ 837320 w 11994891"/>
              <a:gd name="connsiteY7" fmla="*/ 1342598 h 2503741"/>
              <a:gd name="connsiteX8" fmla="*/ 938920 w 11994891"/>
              <a:gd name="connsiteY8" fmla="*/ 1908655 h 2503741"/>
              <a:gd name="connsiteX9" fmla="*/ 11926235 w 11994891"/>
              <a:gd name="connsiteY9" fmla="*/ 2010255 h 2503741"/>
              <a:gd name="connsiteX10" fmla="*/ 5859263 w 11994891"/>
              <a:gd name="connsiteY10" fmla="*/ 616884 h 2503741"/>
              <a:gd name="connsiteX11" fmla="*/ 11374692 w 11994891"/>
              <a:gd name="connsiteY11" fmla="*/ 224998 h 2503741"/>
              <a:gd name="connsiteX12" fmla="*/ 5844749 w 11994891"/>
              <a:gd name="connsiteY12" fmla="*/ 2503741 h 25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94891" h="2503741">
                <a:moveTo>
                  <a:pt x="459949" y="36312"/>
                </a:moveTo>
                <a:cubicBezTo>
                  <a:pt x="1410634" y="4864"/>
                  <a:pt x="2361320" y="-26583"/>
                  <a:pt x="2767720" y="36312"/>
                </a:cubicBezTo>
                <a:cubicBezTo>
                  <a:pt x="3174120" y="99207"/>
                  <a:pt x="3174120" y="341113"/>
                  <a:pt x="2898349" y="413684"/>
                </a:cubicBezTo>
                <a:cubicBezTo>
                  <a:pt x="2622578" y="486255"/>
                  <a:pt x="1432406" y="399170"/>
                  <a:pt x="1113092" y="471741"/>
                </a:cubicBezTo>
                <a:cubicBezTo>
                  <a:pt x="793778" y="544312"/>
                  <a:pt x="653473" y="788636"/>
                  <a:pt x="982463" y="849112"/>
                </a:cubicBezTo>
                <a:cubicBezTo>
                  <a:pt x="1311453" y="909588"/>
                  <a:pt x="2736273" y="762027"/>
                  <a:pt x="3087035" y="834598"/>
                </a:cubicBezTo>
                <a:cubicBezTo>
                  <a:pt x="3437797" y="907170"/>
                  <a:pt x="3461987" y="1199874"/>
                  <a:pt x="3087035" y="1284541"/>
                </a:cubicBezTo>
                <a:cubicBezTo>
                  <a:pt x="2712083" y="1369208"/>
                  <a:pt x="1195339" y="1238579"/>
                  <a:pt x="837320" y="1342598"/>
                </a:cubicBezTo>
                <a:cubicBezTo>
                  <a:pt x="479301" y="1446617"/>
                  <a:pt x="-909232" y="1797379"/>
                  <a:pt x="938920" y="1908655"/>
                </a:cubicBezTo>
                <a:cubicBezTo>
                  <a:pt x="2787072" y="2019931"/>
                  <a:pt x="11106178" y="2225550"/>
                  <a:pt x="11926235" y="2010255"/>
                </a:cubicBezTo>
                <a:cubicBezTo>
                  <a:pt x="12746292" y="1794960"/>
                  <a:pt x="5951187" y="914427"/>
                  <a:pt x="5859263" y="616884"/>
                </a:cubicBezTo>
                <a:cubicBezTo>
                  <a:pt x="5767339" y="319341"/>
                  <a:pt x="11377111" y="-89478"/>
                  <a:pt x="11374692" y="224998"/>
                </a:cubicBezTo>
                <a:cubicBezTo>
                  <a:pt x="11372273" y="539474"/>
                  <a:pt x="6918806" y="2152979"/>
                  <a:pt x="5844749" y="2503741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15" y="1"/>
            <a:ext cx="5791200" cy="31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63A1-7E6E-454E-8316-C03813BCC2D3}" type="datetime1">
              <a:rPr lang="en-US" smtClean="0"/>
              <a:t>10/15/2019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448799" y="6370417"/>
            <a:ext cx="2743200" cy="365125"/>
          </a:xfrm>
        </p:spPr>
        <p:txBody>
          <a:bodyPr/>
          <a:lstStyle/>
          <a:p>
            <a:fld id="{FF4E6E8C-BB29-40AE-9BF5-767D06BD2CE0}" type="slidenum">
              <a:rPr lang="fr-FR" sz="1800" b="1" smtClean="0"/>
              <a:t>9</a:t>
            </a:fld>
            <a:endParaRPr lang="fr-FR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979472" y="308824"/>
            <a:ext cx="70053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2.1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Besoins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fonctionnels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48" y="3510060"/>
            <a:ext cx="800782" cy="7288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2" y="3510060"/>
            <a:ext cx="800782" cy="7288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57294" y="3058870"/>
            <a:ext cx="52699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Collecter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les </a:t>
            </a:r>
            <a:r>
              <a:rPr lang="en-US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pertinentes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personnes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produits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</a:t>
            </a:r>
            <a:r>
              <a:rPr lang="en-US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partir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sites internet 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(blog, site 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commerce, </a:t>
            </a:r>
            <a:r>
              <a:rPr lang="en-US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réseaux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sociaux</a:t>
            </a:r>
            <a:r>
              <a:rPr lang="en-US" sz="25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forum…)</a:t>
            </a:r>
            <a:endParaRPr lang="en-US" sz="25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56830" y="3443591"/>
            <a:ext cx="47351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analyser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pour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sortir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utiles</a:t>
            </a:r>
            <a:r>
              <a:rPr lang="en-US" sz="250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la </a:t>
            </a:r>
            <a:r>
              <a:rPr lang="en-US" sz="2500" dirty="0" err="1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</a:t>
            </a:r>
            <a:endParaRPr lang="en-US" sz="2500" dirty="0" smtClean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28217</TotalTime>
  <Words>551</Words>
  <Application>Microsoft Office PowerPoint</Application>
  <PresentationFormat>Grand écran</PresentationFormat>
  <Paragraphs>140</Paragraphs>
  <Slides>23</Slides>
  <Notes>10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맑은 고딕</vt:lpstr>
      <vt:lpstr>Agency FB</vt:lpstr>
      <vt:lpstr>Arial</vt:lpstr>
      <vt:lpstr>Calibri</vt:lpstr>
      <vt:lpstr>Calibri Light</vt:lpstr>
      <vt:lpstr>inherit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Mèhdi Ben Hamida</dc:creator>
  <cp:lastModifiedBy>Bel haj youssef Abir</cp:lastModifiedBy>
  <cp:revision>369</cp:revision>
  <dcterms:created xsi:type="dcterms:W3CDTF">2017-06-11T16:57:19Z</dcterms:created>
  <dcterms:modified xsi:type="dcterms:W3CDTF">2019-10-25T10:43:50Z</dcterms:modified>
</cp:coreProperties>
</file>